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58" r:id="rId3"/>
    <p:sldId id="257" r:id="rId4"/>
    <p:sldId id="276" r:id="rId5"/>
    <p:sldId id="260" r:id="rId6"/>
    <p:sldId id="274" r:id="rId7"/>
    <p:sldId id="275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781800" cy="99187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A42A-462C-4751-986F-79DF3660EEB6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1C77F-C786-46D1-BADA-CC565B1073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9D8D84C-314A-4EBC-9449-3A2478FFD969}" type="datetimeFigureOut">
              <a:rPr lang="pl-PL" smtClean="0"/>
              <a:pPr/>
              <a:t>2011-03-26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98F899-7DD8-45CA-967A-BD8D26E0AD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 liczbach, trójkątach, równaniach i szyfrach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Wojciech Gajda</a:t>
            </a:r>
          </a:p>
          <a:p>
            <a:r>
              <a:rPr lang="pl-PL" dirty="0" smtClean="0"/>
              <a:t>Wydział Matematyki i Informatyki Uniwersytet im. Adama Mickiewicza</a:t>
            </a:r>
            <a:endParaRPr lang="pl-PL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7224" y="642918"/>
            <a:ext cx="70009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Równania algebraiczne</a:t>
            </a:r>
          </a:p>
          <a:p>
            <a:endParaRPr lang="pl-PL" sz="2400" b="1" dirty="0"/>
          </a:p>
          <a:p>
            <a:r>
              <a:rPr lang="pl-PL" sz="2400" b="1" dirty="0" err="1" smtClean="0"/>
              <a:t>Babiliończycy</a:t>
            </a:r>
            <a:r>
              <a:rPr lang="pl-PL" sz="2400" dirty="0" smtClean="0"/>
              <a:t> (XV </a:t>
            </a:r>
            <a:r>
              <a:rPr lang="pl-PL" sz="2400" dirty="0" err="1" smtClean="0"/>
              <a:t>w.p.n.e</a:t>
            </a:r>
            <a:r>
              <a:rPr lang="pl-PL" sz="2400" dirty="0" smtClean="0"/>
              <a:t>) potrafili rozwiązywać równania kwadratowe:  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 </a:t>
            </a:r>
            <a:r>
              <a:rPr lang="pl-PL" sz="2400" dirty="0" err="1" smtClean="0"/>
              <a:t>ax</a:t>
            </a:r>
            <a:r>
              <a:rPr lang="pl-PL" sz="2400" dirty="0" smtClean="0"/>
              <a:t> + b = 0.</a:t>
            </a:r>
          </a:p>
          <a:p>
            <a:endParaRPr lang="pl-PL" sz="2400" dirty="0"/>
          </a:p>
          <a:p>
            <a:r>
              <a:rPr lang="pl-PL" sz="2400" dirty="0" smtClean="0"/>
              <a:t>Np. 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+5x+6=(x+2)(x+3)=0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x=-2, x=-3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-x-1 = 0       </a:t>
            </a:r>
          </a:p>
          <a:p>
            <a:r>
              <a:rPr lang="pl-PL" sz="2400" dirty="0" smtClean="0"/>
              <a:t>       x= 1/2+(1/2) (5)</a:t>
            </a:r>
            <a:r>
              <a:rPr lang="pl-PL" sz="2400" baseline="30000" dirty="0" smtClean="0"/>
              <a:t>1/2</a:t>
            </a:r>
            <a:r>
              <a:rPr lang="pl-PL" sz="2400" dirty="0" smtClean="0"/>
              <a:t> lub x = 1/2-(1/2) (5)</a:t>
            </a:r>
            <a:r>
              <a:rPr lang="pl-PL" sz="2400" baseline="30000" dirty="0" smtClean="0"/>
              <a:t>1/2</a:t>
            </a:r>
          </a:p>
          <a:p>
            <a:endParaRPr lang="pl-PL" sz="2400" baseline="30000" dirty="0"/>
          </a:p>
          <a:p>
            <a:r>
              <a:rPr lang="pl-PL" sz="2400" b="1" dirty="0" smtClean="0"/>
              <a:t>Ogólniej</a:t>
            </a:r>
            <a:r>
              <a:rPr lang="pl-PL" sz="2400" dirty="0" smtClean="0"/>
              <a:t>, równanie 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+ax+b=0 ma dwa rozwiązania:</a:t>
            </a:r>
          </a:p>
          <a:p>
            <a:r>
              <a:rPr lang="pl-PL" sz="2400" dirty="0" smtClean="0"/>
              <a:t>       x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=-(1/2)a+(1/2)(a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-4b)</a:t>
            </a:r>
            <a:r>
              <a:rPr lang="pl-PL" sz="2400" baseline="30000" dirty="0" smtClean="0"/>
              <a:t>1/2</a:t>
            </a:r>
          </a:p>
          <a:p>
            <a:r>
              <a:rPr lang="pl-PL" sz="2400" dirty="0" smtClean="0"/>
              <a:t>       x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=-(1/2)a-(1/2)(a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-4b)</a:t>
            </a:r>
            <a:r>
              <a:rPr lang="pl-PL" sz="2400" baseline="30000" dirty="0" smtClean="0"/>
              <a:t>1/2</a:t>
            </a:r>
            <a:endParaRPr lang="pl-PL" sz="2400" baseline="30000" dirty="0"/>
          </a:p>
          <a:p>
            <a:r>
              <a:rPr lang="pl-PL" sz="2400" dirty="0" smtClean="0"/>
              <a:t>  </a:t>
            </a:r>
            <a:endParaRPr lang="pl-PL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14290"/>
            <a:ext cx="771530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/>
              <a:t>Fibonacci</a:t>
            </a:r>
            <a:r>
              <a:rPr lang="pl-PL" sz="2400" b="1" dirty="0" smtClean="0"/>
              <a:t> z Pizy </a:t>
            </a:r>
            <a:r>
              <a:rPr lang="pl-PL" sz="2400" dirty="0" smtClean="0"/>
              <a:t>i </a:t>
            </a:r>
            <a:r>
              <a:rPr lang="pl-PL" sz="2400" b="1" dirty="0" smtClean="0"/>
              <a:t>Cardano</a:t>
            </a:r>
            <a:r>
              <a:rPr lang="pl-PL" sz="2400" dirty="0" smtClean="0"/>
              <a:t> w XII i XIV wieku podali analogiczne wzory na rozwiązania równań algebraicznych postaci:</a:t>
            </a:r>
          </a:p>
          <a:p>
            <a:endParaRPr lang="pl-PL" sz="2400" dirty="0"/>
          </a:p>
          <a:p>
            <a:r>
              <a:rPr lang="pl-PL" sz="2400" dirty="0" smtClean="0"/>
              <a:t>             x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+ax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+bx+c=0</a:t>
            </a:r>
          </a:p>
          <a:p>
            <a:r>
              <a:rPr lang="pl-PL" sz="2400" dirty="0" smtClean="0"/>
              <a:t>             x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+ax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+bx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+cx+d=0</a:t>
            </a:r>
          </a:p>
          <a:p>
            <a:r>
              <a:rPr lang="pl-PL" sz="2400" dirty="0" smtClean="0"/>
              <a:t>                                                   </a:t>
            </a:r>
            <a:r>
              <a:rPr lang="pl-PL" dirty="0" smtClean="0"/>
              <a:t>Cardano</a:t>
            </a:r>
            <a:r>
              <a:rPr lang="pl-PL" sz="2400" dirty="0" smtClean="0"/>
              <a:t>    </a:t>
            </a:r>
            <a:r>
              <a:rPr lang="pl-PL" dirty="0" err="1" smtClean="0"/>
              <a:t>Fibonacci</a:t>
            </a:r>
            <a:endParaRPr lang="pl-PL" sz="2400" dirty="0" smtClean="0"/>
          </a:p>
          <a:p>
            <a:r>
              <a:rPr lang="pl-PL" sz="2400" dirty="0" smtClean="0"/>
              <a:t>dla dowolnych liczb: a, b, c, d to znaczy x można wyrazić za pomocą tych liczb oraz operacji: +, -, x, /, brania pierwiastka kwadratowego i </a:t>
            </a:r>
            <a:r>
              <a:rPr lang="pl-PL" sz="2400" dirty="0" err="1" smtClean="0"/>
              <a:t>sześcieniennego</a:t>
            </a:r>
            <a:r>
              <a:rPr lang="pl-PL" sz="2400" dirty="0" smtClean="0"/>
              <a:t>.</a:t>
            </a:r>
          </a:p>
          <a:p>
            <a:endParaRPr lang="pl-PL" sz="2400" dirty="0"/>
          </a:p>
          <a:p>
            <a:r>
              <a:rPr lang="pl-PL" sz="2400" dirty="0" smtClean="0"/>
              <a:t>Przez około 400 lat matematycy </a:t>
            </a:r>
            <a:r>
              <a:rPr lang="pl-PL" sz="2400" b="1" dirty="0" smtClean="0"/>
              <a:t>nie potrafili </a:t>
            </a:r>
            <a:r>
              <a:rPr lang="pl-PL" sz="2400" dirty="0" smtClean="0"/>
              <a:t>znaleźć takich wzorów na rozwiązania równań wyższych stopni </a:t>
            </a:r>
            <a:r>
              <a:rPr lang="pl-PL" sz="2400" dirty="0" err="1" smtClean="0"/>
              <a:t>np</a:t>
            </a:r>
            <a:r>
              <a:rPr lang="pl-PL" sz="2400" dirty="0" smtClean="0"/>
              <a:t>:  </a:t>
            </a:r>
          </a:p>
          <a:p>
            <a:r>
              <a:rPr lang="pl-PL" sz="2400" dirty="0" smtClean="0"/>
              <a:t>                    x</a:t>
            </a:r>
            <a:r>
              <a:rPr lang="pl-PL" sz="2400" baseline="30000" dirty="0" smtClean="0"/>
              <a:t>5</a:t>
            </a:r>
            <a:r>
              <a:rPr lang="pl-PL" sz="2400" dirty="0" smtClean="0"/>
              <a:t>+ax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+bx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+cx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+dx+e=0, </a:t>
            </a:r>
          </a:p>
          <a:p>
            <a:r>
              <a:rPr lang="pl-PL" sz="2400" dirty="0" smtClean="0"/>
              <a:t>dla dowolnych a, b, c, d, e.   </a:t>
            </a:r>
            <a:endParaRPr lang="pl-PL" sz="2400" dirty="0"/>
          </a:p>
          <a:p>
            <a:r>
              <a:rPr lang="pl-PL" sz="2400" dirty="0" smtClean="0"/>
              <a:t>                 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 descr="Cardan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14422"/>
            <a:ext cx="1071570" cy="1303744"/>
          </a:xfrm>
          <a:prstGeom prst="rect">
            <a:avLst/>
          </a:prstGeom>
        </p:spPr>
      </p:pic>
      <p:pic>
        <p:nvPicPr>
          <p:cNvPr id="5" name="Obraz 4" descr="fibonac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285860"/>
            <a:ext cx="1000132" cy="121657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0"/>
            <a:ext cx="764386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 smtClean="0"/>
          </a:p>
          <a:p>
            <a:r>
              <a:rPr lang="pl-PL" sz="2400" dirty="0" smtClean="0"/>
              <a:t>W 1825 roku </a:t>
            </a:r>
            <a:r>
              <a:rPr lang="pl-PL" sz="2400" b="1" dirty="0" smtClean="0"/>
              <a:t>Francuska Akademia Nauk </a:t>
            </a:r>
            <a:r>
              <a:rPr lang="pl-PL" sz="2400" dirty="0" smtClean="0"/>
              <a:t>ogłosiła konkurs na rozwiązanie </a:t>
            </a:r>
            <a:r>
              <a:rPr lang="pl-PL" sz="2400" b="1" dirty="0" smtClean="0"/>
              <a:t>problemu równań algebraicznych. </a:t>
            </a:r>
          </a:p>
          <a:p>
            <a:endParaRPr lang="pl-PL" sz="2400" b="1" dirty="0"/>
          </a:p>
          <a:p>
            <a:r>
              <a:rPr lang="pl-PL" sz="2400" b="1" dirty="0" smtClean="0"/>
              <a:t>Evariste </a:t>
            </a:r>
            <a:r>
              <a:rPr lang="pl-PL" sz="2400" b="1" dirty="0" err="1" smtClean="0"/>
              <a:t>Galois</a:t>
            </a:r>
            <a:r>
              <a:rPr lang="pl-PL" sz="2400" b="1" dirty="0" smtClean="0"/>
              <a:t> (</a:t>
            </a:r>
            <a:r>
              <a:rPr lang="pl-PL" sz="2400" dirty="0" smtClean="0"/>
              <a:t>1811-1832)</a:t>
            </a:r>
          </a:p>
          <a:p>
            <a:r>
              <a:rPr lang="pl-PL" sz="2400" dirty="0" smtClean="0"/>
              <a:t>Dowiódł, że dla równania </a:t>
            </a:r>
            <a:r>
              <a:rPr lang="pl-PL" sz="2400" dirty="0" err="1" smtClean="0"/>
              <a:t>n-tego</a:t>
            </a:r>
            <a:r>
              <a:rPr lang="pl-PL" sz="2400" dirty="0" smtClean="0"/>
              <a:t> stopnia </a:t>
            </a:r>
          </a:p>
          <a:p>
            <a:r>
              <a:rPr lang="pl-PL" sz="2400" dirty="0" smtClean="0"/>
              <a:t>(n&gt;4) nie ma ogólnego wzoru algebraicznego   </a:t>
            </a:r>
            <a:r>
              <a:rPr lang="pl-PL" dirty="0" err="1" smtClean="0"/>
              <a:t>E.Galois</a:t>
            </a:r>
            <a:endParaRPr lang="pl-PL" dirty="0" smtClean="0"/>
          </a:p>
          <a:p>
            <a:r>
              <a:rPr lang="pl-PL" sz="2400" dirty="0" smtClean="0"/>
              <a:t>na rozwiązania. Jego metoda wyprzedzała epokę o wiele lat. Doceniony dopiero w 1843 roku.  </a:t>
            </a:r>
          </a:p>
          <a:p>
            <a:endParaRPr lang="pl-PL" sz="2400" dirty="0" smtClean="0"/>
          </a:p>
          <a:p>
            <a:r>
              <a:rPr lang="pl-PL" sz="2400" dirty="0" err="1" smtClean="0"/>
              <a:t>Galois</a:t>
            </a:r>
            <a:r>
              <a:rPr lang="pl-PL" sz="2400" dirty="0" smtClean="0"/>
              <a:t> </a:t>
            </a:r>
            <a:r>
              <a:rPr lang="pl-PL" sz="2400" b="1" dirty="0" smtClean="0"/>
              <a:t>dwukrotnie</a:t>
            </a:r>
            <a:r>
              <a:rPr lang="pl-PL" sz="2400" dirty="0" smtClean="0"/>
              <a:t> oblał egzamin wstępny na </a:t>
            </a:r>
            <a:r>
              <a:rPr lang="pl-PL" sz="2400" dirty="0" err="1" smtClean="0"/>
              <a:t>Ecole</a:t>
            </a:r>
            <a:r>
              <a:rPr lang="pl-PL" sz="2400" dirty="0" smtClean="0"/>
              <a:t> </a:t>
            </a:r>
            <a:r>
              <a:rPr lang="pl-PL" sz="2400" dirty="0" err="1" smtClean="0"/>
              <a:t>Politechnique</a:t>
            </a:r>
            <a:r>
              <a:rPr lang="pl-PL" sz="2400" dirty="0" smtClean="0"/>
              <a:t> w Paryżu, był zagorzałym republikaninem. Dwukrotnie więziony – „student z parą pistoletów”. </a:t>
            </a:r>
            <a:r>
              <a:rPr lang="pl-PL" sz="2400" b="1" dirty="0" smtClean="0"/>
              <a:t>Zginął w pojedynku w </a:t>
            </a:r>
          </a:p>
          <a:p>
            <a:r>
              <a:rPr lang="pl-PL" sz="2400" b="1" dirty="0" smtClean="0"/>
              <a:t>wieku 20 lat</a:t>
            </a:r>
            <a:r>
              <a:rPr lang="pl-PL" sz="2400" dirty="0" smtClean="0"/>
              <a:t>. Swoje rozwiązanie zawarł w </a:t>
            </a:r>
          </a:p>
          <a:p>
            <a:r>
              <a:rPr lang="pl-PL" sz="2400" dirty="0" smtClean="0"/>
              <a:t>liście do przyjaciela pisanym w noc przed pojedynkiem. </a:t>
            </a:r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/>
          </a:p>
        </p:txBody>
      </p:sp>
      <p:pic>
        <p:nvPicPr>
          <p:cNvPr id="3" name="Obraz 2" descr="galoi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928670"/>
            <a:ext cx="1143008" cy="1720792"/>
          </a:xfrm>
          <a:prstGeom prst="rect">
            <a:avLst/>
          </a:prstGeom>
        </p:spPr>
      </p:pic>
      <p:pic>
        <p:nvPicPr>
          <p:cNvPr id="4" name="Obraz 3" descr="pistole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572264" y="5214950"/>
            <a:ext cx="1000132" cy="144126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5720" y="214290"/>
            <a:ext cx="7572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Sekret ENIGMY  - pomnik „graniastosłup trójkątny” przed poznańskim Zamkiem. </a:t>
            </a:r>
          </a:p>
          <a:p>
            <a:endParaRPr lang="pl-PL" sz="2400" b="1" dirty="0" smtClean="0"/>
          </a:p>
          <a:p>
            <a:r>
              <a:rPr lang="pl-PL" sz="2400" dirty="0" smtClean="0"/>
              <a:t>Poznańscy matematycy </a:t>
            </a:r>
            <a:r>
              <a:rPr lang="pl-PL" sz="2400" b="1" dirty="0" smtClean="0"/>
              <a:t>Marian Rejewski, </a:t>
            </a:r>
          </a:p>
          <a:p>
            <a:r>
              <a:rPr lang="pl-PL" sz="2400" b="1" dirty="0" smtClean="0"/>
              <a:t>Jerzy Różycki </a:t>
            </a:r>
            <a:r>
              <a:rPr lang="pl-PL" sz="2400" dirty="0" smtClean="0"/>
              <a:t>i</a:t>
            </a:r>
            <a:r>
              <a:rPr lang="pl-PL" sz="2400" b="1" dirty="0" smtClean="0"/>
              <a:t> Henryk Zygalski </a:t>
            </a:r>
            <a:r>
              <a:rPr lang="pl-PL" sz="2400" dirty="0" smtClean="0"/>
              <a:t>– studenci  profesora </a:t>
            </a:r>
            <a:r>
              <a:rPr lang="pl-PL" sz="2400" b="1" dirty="0" err="1" smtClean="0"/>
              <a:t>Ździsława</a:t>
            </a:r>
            <a:r>
              <a:rPr lang="pl-PL" sz="2400" b="1" dirty="0" smtClean="0"/>
              <a:t> Krygowskiego </a:t>
            </a:r>
            <a:r>
              <a:rPr lang="pl-PL" sz="2400" dirty="0" smtClean="0"/>
              <a:t>złamali</a:t>
            </a:r>
            <a:r>
              <a:rPr lang="pl-PL" sz="2400" b="1" dirty="0" smtClean="0"/>
              <a:t> </a:t>
            </a:r>
          </a:p>
          <a:p>
            <a:r>
              <a:rPr lang="pl-PL" sz="2400" b="1" dirty="0" smtClean="0"/>
              <a:t>w </a:t>
            </a:r>
            <a:r>
              <a:rPr lang="pl-PL" sz="2400" dirty="0" smtClean="0"/>
              <a:t>1932 roku system kodowania </a:t>
            </a:r>
            <a:r>
              <a:rPr lang="pl-PL" sz="2400" dirty="0" err="1" smtClean="0"/>
              <a:t>korespon</a:t>
            </a:r>
            <a:r>
              <a:rPr lang="pl-PL" sz="2400" dirty="0" smtClean="0"/>
              <a:t>-</a:t>
            </a:r>
          </a:p>
          <a:p>
            <a:r>
              <a:rPr lang="pl-PL" sz="2400" dirty="0" err="1" smtClean="0"/>
              <a:t>dencji</a:t>
            </a:r>
            <a:r>
              <a:rPr lang="pl-PL" sz="2400" dirty="0" smtClean="0"/>
              <a:t> radiowej Wehrmachtu. W 1938 </a:t>
            </a:r>
          </a:p>
          <a:p>
            <a:r>
              <a:rPr lang="pl-PL" sz="2400" dirty="0" smtClean="0"/>
              <a:t>przekazali sojusznikom szczegóły techniczne </a:t>
            </a:r>
          </a:p>
          <a:p>
            <a:r>
              <a:rPr lang="pl-PL" sz="2400" dirty="0" smtClean="0"/>
              <a:t>sekretu Enigmy. </a:t>
            </a:r>
          </a:p>
          <a:p>
            <a:endParaRPr lang="pl-PL" sz="2400" dirty="0"/>
          </a:p>
          <a:p>
            <a:r>
              <a:rPr lang="pl-PL" sz="2400" dirty="0" smtClean="0"/>
              <a:t>Znaleźli matematyczne wyjaśnienie i algorytm odczytywania zakodowanych informacji systemu Enigma przyczyniając się w istotny sposób do ocalenia wielu żołnierzy sił sprzymierzonych w latach </a:t>
            </a:r>
          </a:p>
          <a:p>
            <a:r>
              <a:rPr lang="pl-PL" sz="2400" dirty="0" smtClean="0"/>
              <a:t>1941 – 1945.  </a:t>
            </a:r>
            <a:endParaRPr lang="pl-PL" sz="2400" dirty="0"/>
          </a:p>
        </p:txBody>
      </p:sp>
      <p:pic>
        <p:nvPicPr>
          <p:cNvPr id="4" name="Obraz 3" descr="enig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928670"/>
            <a:ext cx="1473527" cy="3357587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357166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/>
          </a:p>
        </p:txBody>
      </p:sp>
      <p:pic>
        <p:nvPicPr>
          <p:cNvPr id="4" name="Obraz 3" descr="rejew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1220214" cy="1571636"/>
          </a:xfrm>
          <a:prstGeom prst="rect">
            <a:avLst/>
          </a:prstGeom>
        </p:spPr>
      </p:pic>
      <p:pic>
        <p:nvPicPr>
          <p:cNvPr id="6" name="Obraz 5" descr="Rozyc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85728"/>
            <a:ext cx="1175446" cy="1571636"/>
          </a:xfrm>
          <a:prstGeom prst="rect">
            <a:avLst/>
          </a:prstGeom>
        </p:spPr>
      </p:pic>
      <p:pic>
        <p:nvPicPr>
          <p:cNvPr id="7" name="Obraz 6" descr="zygals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85728"/>
            <a:ext cx="1237327" cy="1571636"/>
          </a:xfrm>
          <a:prstGeom prst="rect">
            <a:avLst/>
          </a:prstGeom>
        </p:spPr>
      </p:pic>
      <p:pic>
        <p:nvPicPr>
          <p:cNvPr id="8" name="Obraz 7" descr="pom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500306"/>
            <a:ext cx="2728166" cy="388504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785786" y="1928802"/>
            <a:ext cx="13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M.Rejewski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857488" y="192880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J.Różycki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643438" y="192880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H.Zygalski</a:t>
            </a:r>
            <a:endParaRPr lang="pl-PL" dirty="0"/>
          </a:p>
        </p:txBody>
      </p:sp>
      <p:pic>
        <p:nvPicPr>
          <p:cNvPr id="13" name="Obraz 12" descr="_EDSA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3143248"/>
            <a:ext cx="3169389" cy="2686057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4214810" y="6000768"/>
            <a:ext cx="343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Pierwszy komputer EDSAC w Cambridge</a:t>
            </a:r>
            <a:endParaRPr lang="pl-PL" sz="1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428604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Jak kodujemy dzisiaj ?</a:t>
            </a:r>
          </a:p>
        </p:txBody>
      </p:sp>
      <p:sp>
        <p:nvSpPr>
          <p:cNvPr id="3" name="Elipsa 2"/>
          <p:cNvSpPr/>
          <p:nvPr/>
        </p:nvSpPr>
        <p:spPr>
          <a:xfrm>
            <a:off x="1785918" y="1142984"/>
            <a:ext cx="142876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Alicja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5429256" y="1142984"/>
            <a:ext cx="142876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Bogdan</a:t>
            </a:r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643306" y="1714488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143372" y="128586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</a:t>
            </a:r>
            <a:endParaRPr lang="pl-PL" dirty="0"/>
          </a:p>
        </p:txBody>
      </p:sp>
      <p:cxnSp>
        <p:nvCxnSpPr>
          <p:cNvPr id="11" name="Łącznik zakrzywiony 10"/>
          <p:cNvCxnSpPr/>
          <p:nvPr/>
        </p:nvCxnSpPr>
        <p:spPr>
          <a:xfrm rot="5400000">
            <a:off x="4036215" y="1964521"/>
            <a:ext cx="357190" cy="14287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3714744" y="21431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Atak Ewy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00034" y="3357562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400" b="1" u="sng" dirty="0" smtClean="0"/>
              <a:t>RSA </a:t>
            </a:r>
            <a:r>
              <a:rPr lang="pl-PL" sz="2400" dirty="0" smtClean="0"/>
              <a:t> (1978) </a:t>
            </a:r>
            <a:r>
              <a:rPr lang="pl-PL" sz="2400" dirty="0" err="1" smtClean="0"/>
              <a:t>Rivest</a:t>
            </a:r>
            <a:r>
              <a:rPr lang="pl-PL" sz="2400" dirty="0" smtClean="0"/>
              <a:t>, </a:t>
            </a:r>
            <a:r>
              <a:rPr lang="pl-PL" sz="2400" dirty="0" err="1" smtClean="0"/>
              <a:t>Shamir</a:t>
            </a:r>
            <a:r>
              <a:rPr lang="pl-PL" sz="2400" dirty="0" smtClean="0"/>
              <a:t> i </a:t>
            </a:r>
            <a:r>
              <a:rPr lang="pl-PL" sz="2400" dirty="0" err="1" smtClean="0"/>
              <a:t>Adleman</a:t>
            </a:r>
            <a:endParaRPr lang="pl-PL" sz="2400" dirty="0" smtClean="0"/>
          </a:p>
          <a:p>
            <a:pPr marL="342900" indent="-342900"/>
            <a:r>
              <a:rPr lang="pl-PL" sz="2400" dirty="0" smtClean="0"/>
              <a:t>Wykorzystujemy „klucze publiczny i prywatne” </a:t>
            </a:r>
          </a:p>
          <a:p>
            <a:pPr marL="342900" indent="-342900"/>
            <a:r>
              <a:rPr lang="pl-PL" sz="2400" dirty="0" smtClean="0"/>
              <a:t>np. liczby </a:t>
            </a:r>
            <a:r>
              <a:rPr lang="pl-PL" sz="2400" dirty="0" err="1" smtClean="0"/>
              <a:t>n=pq</a:t>
            </a:r>
            <a:r>
              <a:rPr lang="pl-PL" sz="2400" dirty="0" smtClean="0"/>
              <a:t>, gdzie p i q duże (&gt;100 cyfr) </a:t>
            </a:r>
          </a:p>
          <a:p>
            <a:pPr marL="342900" indent="-342900"/>
            <a:r>
              <a:rPr lang="pl-PL" sz="2400" dirty="0" smtClean="0"/>
              <a:t>liczby pierwsze.   </a:t>
            </a:r>
            <a:r>
              <a:rPr lang="pl-PL" sz="2400" u="sng" dirty="0" smtClean="0"/>
              <a:t> </a:t>
            </a:r>
            <a:endParaRPr lang="pl-PL" sz="2400" u="sng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00034" y="5143512"/>
            <a:ext cx="3453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Potrzebne:</a:t>
            </a:r>
          </a:p>
          <a:p>
            <a:r>
              <a:rPr lang="pl-PL" sz="2400" dirty="0" smtClean="0"/>
              <a:t>Duże liczby pierwsze.  </a:t>
            </a:r>
            <a:endParaRPr lang="pl-PL" sz="2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428604"/>
            <a:ext cx="735811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Euklides </a:t>
            </a:r>
            <a:r>
              <a:rPr lang="pl-PL" sz="2400" dirty="0" smtClean="0"/>
              <a:t>(„Elementy”)</a:t>
            </a:r>
          </a:p>
          <a:p>
            <a:r>
              <a:rPr lang="pl-PL" sz="2400" dirty="0" smtClean="0"/>
              <a:t>Istnieje nieskończenie wiele </a:t>
            </a:r>
          </a:p>
          <a:p>
            <a:r>
              <a:rPr lang="pl-PL" sz="2400" dirty="0" smtClean="0"/>
              <a:t>liczb pierwszych</a:t>
            </a:r>
          </a:p>
          <a:p>
            <a:endParaRPr lang="pl-PL" sz="2400" dirty="0" smtClean="0"/>
          </a:p>
          <a:p>
            <a:r>
              <a:rPr lang="pl-PL" sz="2400" b="1" dirty="0" smtClean="0"/>
              <a:t>Największa</a:t>
            </a:r>
            <a:r>
              <a:rPr lang="pl-PL" sz="2400" dirty="0" smtClean="0"/>
              <a:t> znana </a:t>
            </a:r>
            <a:r>
              <a:rPr lang="pl-PL" sz="2400" b="1" dirty="0" smtClean="0"/>
              <a:t>dzisiaj</a:t>
            </a:r>
            <a:r>
              <a:rPr lang="pl-PL" sz="2400" dirty="0" smtClean="0"/>
              <a:t> (28 marca 2011) liczba </a:t>
            </a:r>
          </a:p>
          <a:p>
            <a:r>
              <a:rPr lang="pl-PL" sz="2400" dirty="0" smtClean="0"/>
              <a:t>pierwsza to M</a:t>
            </a:r>
            <a:r>
              <a:rPr lang="pl-PL" sz="2400" baseline="-25000" dirty="0" smtClean="0"/>
              <a:t>n</a:t>
            </a:r>
            <a:r>
              <a:rPr lang="pl-PL" sz="2400" dirty="0" smtClean="0"/>
              <a:t>=2</a:t>
            </a:r>
            <a:r>
              <a:rPr lang="pl-PL" sz="2400" baseline="30000" dirty="0" smtClean="0"/>
              <a:t>n</a:t>
            </a:r>
            <a:r>
              <a:rPr lang="pl-PL" sz="2400" dirty="0" smtClean="0"/>
              <a:t>-1, gdzie n=43112609, która ma </a:t>
            </a:r>
          </a:p>
          <a:p>
            <a:r>
              <a:rPr lang="pl-PL" sz="2400" dirty="0" smtClean="0"/>
              <a:t>12 978 189 cyfr. Znaleziono ją w sierpniu 2008.</a:t>
            </a:r>
          </a:p>
          <a:p>
            <a:endParaRPr lang="pl-PL" sz="2400" dirty="0" smtClean="0"/>
          </a:p>
          <a:p>
            <a:r>
              <a:rPr lang="pl-PL" sz="2400" b="1" u="sng" dirty="0" smtClean="0"/>
              <a:t>Kilka zadań o liczbach dla matematyków XXI w.</a:t>
            </a:r>
          </a:p>
          <a:p>
            <a:endParaRPr lang="pl-PL" sz="2400" b="1" u="sng" dirty="0" smtClean="0"/>
          </a:p>
          <a:p>
            <a:r>
              <a:rPr lang="pl-PL" sz="2400" b="1" dirty="0" smtClean="0"/>
              <a:t>Liczby Fermata   </a:t>
            </a:r>
            <a:r>
              <a:rPr lang="pl-PL" sz="2400" dirty="0" smtClean="0"/>
              <a:t>F</a:t>
            </a:r>
            <a:r>
              <a:rPr lang="pl-PL" sz="2400" baseline="-25000" dirty="0" smtClean="0"/>
              <a:t>n</a:t>
            </a:r>
            <a:r>
              <a:rPr lang="pl-PL" sz="2400" dirty="0" smtClean="0"/>
              <a:t>=2</a:t>
            </a:r>
            <a:r>
              <a:rPr lang="pl-PL" sz="2400" baseline="30000" dirty="0" smtClean="0"/>
              <a:t>m</a:t>
            </a:r>
            <a:r>
              <a:rPr lang="pl-PL" sz="2400" dirty="0" smtClean="0"/>
              <a:t>+1,  m=2</a:t>
            </a:r>
            <a:r>
              <a:rPr lang="pl-PL" sz="2400" baseline="30000" dirty="0" smtClean="0"/>
              <a:t>n</a:t>
            </a:r>
            <a:r>
              <a:rPr lang="pl-PL" sz="2400" dirty="0" smtClean="0"/>
              <a:t>,</a:t>
            </a:r>
          </a:p>
          <a:p>
            <a:r>
              <a:rPr lang="pl-PL" sz="2400" dirty="0" smtClean="0"/>
              <a:t>                           np. F</a:t>
            </a:r>
            <a:r>
              <a:rPr lang="pl-PL" sz="2400" baseline="-25000" dirty="0" smtClean="0"/>
              <a:t>0</a:t>
            </a:r>
            <a:r>
              <a:rPr lang="pl-PL" sz="2400" dirty="0" smtClean="0"/>
              <a:t>=1, F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=3, F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=17, F</a:t>
            </a:r>
            <a:r>
              <a:rPr lang="pl-PL" sz="2400" baseline="-25000" dirty="0" smtClean="0"/>
              <a:t>3</a:t>
            </a:r>
            <a:r>
              <a:rPr lang="pl-PL" sz="2400" dirty="0" smtClean="0"/>
              <a:t>=257,</a:t>
            </a:r>
          </a:p>
          <a:p>
            <a:r>
              <a:rPr lang="pl-PL" sz="2400" dirty="0" smtClean="0"/>
              <a:t>                                 F</a:t>
            </a:r>
            <a:r>
              <a:rPr lang="pl-PL" sz="2400" baseline="-25000" dirty="0" smtClean="0"/>
              <a:t>5</a:t>
            </a:r>
            <a:r>
              <a:rPr lang="pl-PL" sz="2400" dirty="0" smtClean="0"/>
              <a:t>=4 294 967 297 </a:t>
            </a:r>
          </a:p>
          <a:p>
            <a:endParaRPr lang="pl-PL" dirty="0" smtClean="0"/>
          </a:p>
          <a:p>
            <a:r>
              <a:rPr lang="pl-PL" sz="2400" b="1" dirty="0" smtClean="0"/>
              <a:t>Euler</a:t>
            </a:r>
            <a:r>
              <a:rPr lang="pl-PL" sz="2400" dirty="0" smtClean="0"/>
              <a:t> w XVIII w. obliczył, że F</a:t>
            </a:r>
            <a:r>
              <a:rPr lang="pl-PL" sz="2400" b="1" baseline="-25000" dirty="0" smtClean="0"/>
              <a:t>5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nie jest pierwsza bo dzieli się </a:t>
            </a:r>
          </a:p>
          <a:p>
            <a:r>
              <a:rPr lang="pl-PL" sz="2400" dirty="0" smtClean="0"/>
              <a:t>przez 641.                                              </a:t>
            </a:r>
            <a:r>
              <a:rPr lang="pl-PL" dirty="0" err="1" smtClean="0"/>
              <a:t>L.Euler</a:t>
            </a:r>
            <a:endParaRPr lang="pl-PL" dirty="0" smtClean="0"/>
          </a:p>
          <a:p>
            <a:endParaRPr lang="pl-PL" sz="2400" dirty="0" smtClean="0"/>
          </a:p>
          <a:p>
            <a:r>
              <a:rPr lang="pl-PL" sz="2400" b="1" dirty="0" smtClean="0"/>
              <a:t> </a:t>
            </a:r>
          </a:p>
          <a:p>
            <a:r>
              <a:rPr lang="pl-PL" sz="2400" dirty="0" smtClean="0"/>
              <a:t> 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Obraz 2" descr="Eu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929198"/>
            <a:ext cx="1167297" cy="1357322"/>
          </a:xfrm>
          <a:prstGeom prst="rect">
            <a:avLst/>
          </a:prstGeom>
        </p:spPr>
      </p:pic>
      <p:pic>
        <p:nvPicPr>
          <p:cNvPr id="4" name="Obraz 3" descr="036eucmsd21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2428892" cy="15326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785794"/>
            <a:ext cx="742955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Hipoteza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Dla n&gt;4 liczby </a:t>
            </a:r>
            <a:r>
              <a:rPr lang="pl-PL" sz="2400" dirty="0" err="1" smtClean="0"/>
              <a:t>F</a:t>
            </a:r>
            <a:r>
              <a:rPr lang="pl-PL" sz="2400" baseline="-25000" dirty="0" err="1" smtClean="0"/>
              <a:t>n</a:t>
            </a:r>
            <a:r>
              <a:rPr lang="pl-PL" sz="2400" dirty="0" smtClean="0"/>
              <a:t> nie są pierwsze.</a:t>
            </a:r>
          </a:p>
          <a:p>
            <a:endParaRPr lang="pl-PL" sz="2400" dirty="0" smtClean="0"/>
          </a:p>
          <a:p>
            <a:r>
              <a:rPr lang="pl-PL" sz="2400" b="1" dirty="0" smtClean="0"/>
              <a:t>Komputer</a:t>
            </a:r>
            <a:r>
              <a:rPr lang="pl-PL" sz="2400" dirty="0" smtClean="0"/>
              <a:t>:</a:t>
            </a:r>
            <a:r>
              <a:rPr lang="pl-PL" sz="2400" b="1" dirty="0" smtClean="0"/>
              <a:t> Prawda </a:t>
            </a:r>
            <a:r>
              <a:rPr lang="pl-PL" sz="2400" dirty="0" smtClean="0"/>
              <a:t>dla 4 &lt; n &lt; 50.</a:t>
            </a:r>
          </a:p>
          <a:p>
            <a:endParaRPr lang="pl-PL" sz="2400" dirty="0" smtClean="0"/>
          </a:p>
          <a:p>
            <a:r>
              <a:rPr lang="pl-PL" sz="2400" b="1" dirty="0" smtClean="0"/>
              <a:t>Euler</a:t>
            </a:r>
            <a:r>
              <a:rPr lang="pl-PL" sz="2400" dirty="0" smtClean="0"/>
              <a:t> myślał, że:</a:t>
            </a:r>
          </a:p>
          <a:p>
            <a:r>
              <a:rPr lang="pl-PL" sz="2400" dirty="0" err="1" smtClean="0"/>
              <a:t>n-ta</a:t>
            </a:r>
            <a:r>
              <a:rPr lang="pl-PL" sz="2400" dirty="0" smtClean="0"/>
              <a:t> potęga liczby nie może być sumą mniej niż n </a:t>
            </a:r>
          </a:p>
          <a:p>
            <a:r>
              <a:rPr lang="pl-PL" sz="2400" dirty="0" err="1" smtClean="0"/>
              <a:t>n-tych</a:t>
            </a:r>
            <a:r>
              <a:rPr lang="pl-PL" sz="2400" dirty="0" smtClean="0"/>
              <a:t> potęg liczb. </a:t>
            </a:r>
          </a:p>
          <a:p>
            <a:endParaRPr lang="pl-PL" sz="2400" dirty="0" smtClean="0"/>
          </a:p>
          <a:p>
            <a:r>
              <a:rPr lang="pl-PL" sz="2400" b="1" dirty="0" smtClean="0"/>
              <a:t>Komputer</a:t>
            </a:r>
            <a:r>
              <a:rPr lang="pl-PL" sz="2400" dirty="0" smtClean="0"/>
              <a:t>: </a:t>
            </a:r>
            <a:r>
              <a:rPr lang="pl-PL" sz="2400" b="1" dirty="0" smtClean="0"/>
              <a:t>Nieprawda </a:t>
            </a:r>
            <a:r>
              <a:rPr lang="pl-PL" sz="2400" dirty="0" smtClean="0"/>
              <a:t>bo:</a:t>
            </a:r>
          </a:p>
          <a:p>
            <a:r>
              <a:rPr lang="pl-PL" sz="2400" dirty="0" smtClean="0"/>
              <a:t> 144</a:t>
            </a:r>
            <a:r>
              <a:rPr lang="pl-PL" sz="2400" baseline="30000" dirty="0" smtClean="0"/>
              <a:t>5 </a:t>
            </a:r>
            <a:r>
              <a:rPr lang="pl-PL" sz="2400" dirty="0" smtClean="0"/>
              <a:t>= 27</a:t>
            </a:r>
            <a:r>
              <a:rPr lang="pl-PL" sz="2400" baseline="30000" dirty="0" smtClean="0"/>
              <a:t>5 </a:t>
            </a:r>
            <a:r>
              <a:rPr lang="pl-PL" sz="2400" dirty="0" smtClean="0"/>
              <a:t>+ 84</a:t>
            </a:r>
            <a:r>
              <a:rPr lang="pl-PL" sz="2400" baseline="30000" dirty="0" smtClean="0"/>
              <a:t>5 </a:t>
            </a:r>
            <a:r>
              <a:rPr lang="pl-PL" sz="2400" dirty="0" smtClean="0"/>
              <a:t>+ 110</a:t>
            </a:r>
            <a:r>
              <a:rPr lang="pl-PL" sz="2400" baseline="30000" dirty="0" smtClean="0"/>
              <a:t>5 </a:t>
            </a:r>
            <a:r>
              <a:rPr lang="pl-PL" sz="2400" dirty="0" smtClean="0"/>
              <a:t>+  135</a:t>
            </a:r>
            <a:r>
              <a:rPr lang="pl-PL" sz="2400" baseline="30000" dirty="0" smtClean="0"/>
              <a:t>5</a:t>
            </a:r>
          </a:p>
          <a:p>
            <a:r>
              <a:rPr lang="pl-PL" sz="2400" dirty="0" smtClean="0"/>
              <a:t> 20615673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 = 2682440</a:t>
            </a:r>
            <a:r>
              <a:rPr lang="pl-PL" sz="2400" baseline="30000" dirty="0" smtClean="0"/>
              <a:t>4  </a:t>
            </a:r>
            <a:r>
              <a:rPr lang="pl-PL" sz="2400" dirty="0" smtClean="0"/>
              <a:t>+ 15365639</a:t>
            </a:r>
            <a:r>
              <a:rPr lang="pl-PL" sz="2400" baseline="30000" dirty="0" smtClean="0"/>
              <a:t>4 </a:t>
            </a:r>
            <a:r>
              <a:rPr lang="pl-PL" sz="2400" dirty="0" smtClean="0"/>
              <a:t> + 18796760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 </a:t>
            </a:r>
          </a:p>
          <a:p>
            <a:endParaRPr lang="pl-PL" sz="2400" dirty="0" smtClean="0"/>
          </a:p>
          <a:p>
            <a:r>
              <a:rPr lang="pl-PL" sz="2400" b="1" dirty="0" smtClean="0"/>
              <a:t>Hipoteza </a:t>
            </a:r>
            <a:r>
              <a:rPr lang="pl-PL" sz="2400" b="1" dirty="0" err="1" smtClean="0"/>
              <a:t>Eulera-Goldbacha</a:t>
            </a:r>
            <a:r>
              <a:rPr lang="pl-PL" sz="2400" dirty="0" smtClean="0"/>
              <a:t> (1743)</a:t>
            </a:r>
          </a:p>
          <a:p>
            <a:r>
              <a:rPr lang="pl-PL" sz="2400" dirty="0" smtClean="0"/>
              <a:t>n&gt;4 parzysta jest suma dwóch liczb pierwszych 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 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04"/>
            <a:ext cx="2000244" cy="137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Łącznik prosty 4"/>
          <p:cNvCxnSpPr/>
          <p:nvPr/>
        </p:nvCxnSpPr>
        <p:spPr>
          <a:xfrm>
            <a:off x="4714876" y="571480"/>
            <a:ext cx="3214710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5214942" y="214290"/>
            <a:ext cx="2643206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428604"/>
            <a:ext cx="728667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     6=3+3         12=5+7           18=5+13</a:t>
            </a:r>
          </a:p>
          <a:p>
            <a:r>
              <a:rPr lang="pl-PL" sz="2400" dirty="0" smtClean="0"/>
              <a:t>      8=3+5          14=7+7           20=3+17</a:t>
            </a:r>
          </a:p>
          <a:p>
            <a:r>
              <a:rPr lang="pl-PL" sz="2400" dirty="0" smtClean="0"/>
              <a:t>     10=3+7         16=3+13         100=11+89</a:t>
            </a:r>
            <a:endParaRPr lang="pl-PL" sz="2400" b="1" dirty="0" smtClean="0"/>
          </a:p>
          <a:p>
            <a:r>
              <a:rPr lang="pl-PL" sz="2400" b="1" dirty="0" smtClean="0"/>
              <a:t>Komputer</a:t>
            </a:r>
            <a:r>
              <a:rPr lang="pl-PL" sz="2400" dirty="0" smtClean="0"/>
              <a:t>: </a:t>
            </a:r>
            <a:r>
              <a:rPr lang="pl-PL" sz="2400" b="1" dirty="0" smtClean="0"/>
              <a:t>Prawda</a:t>
            </a:r>
            <a:r>
              <a:rPr lang="pl-PL" sz="2400" dirty="0" smtClean="0"/>
              <a:t> dla n &lt; 100 000. </a:t>
            </a:r>
          </a:p>
          <a:p>
            <a:endParaRPr lang="pl-PL" sz="2400" dirty="0" smtClean="0"/>
          </a:p>
          <a:p>
            <a:r>
              <a:rPr lang="pl-PL" sz="2400" b="1" dirty="0" smtClean="0"/>
              <a:t>Hipoteza o liczbach pierwszych bliźniaczych: </a:t>
            </a:r>
          </a:p>
          <a:p>
            <a:r>
              <a:rPr lang="pl-PL" sz="2400" dirty="0" smtClean="0"/>
              <a:t>istnieje nieskończenie wiele liczb pierwszych p takich, że liczba p+2 jest też pierwsza.   </a:t>
            </a:r>
          </a:p>
          <a:p>
            <a:endParaRPr lang="pl-PL" sz="2400" dirty="0" smtClean="0"/>
          </a:p>
          <a:p>
            <a:r>
              <a:rPr lang="pl-PL" sz="2400" b="1" dirty="0" smtClean="0"/>
              <a:t>Najważniejsza </a:t>
            </a:r>
            <a:r>
              <a:rPr lang="pl-PL" sz="2400" dirty="0" smtClean="0"/>
              <a:t>hipoteza o liczbach pierwszych w</a:t>
            </a:r>
          </a:p>
          <a:p>
            <a:r>
              <a:rPr lang="pl-PL" sz="2400" dirty="0" smtClean="0"/>
              <a:t>matematyce (milion $ </a:t>
            </a:r>
            <a:r>
              <a:rPr lang="pl-PL" sz="2400" dirty="0" err="1" smtClean="0"/>
              <a:t>Clay’a</a:t>
            </a:r>
            <a:r>
              <a:rPr lang="pl-PL" sz="2400" dirty="0" smtClean="0"/>
              <a:t> za poprawny dowód  lub kontrprzykład) to </a:t>
            </a:r>
            <a:r>
              <a:rPr lang="pl-PL" sz="2400" b="1" dirty="0" smtClean="0"/>
              <a:t>hipoteza </a:t>
            </a:r>
          </a:p>
          <a:p>
            <a:r>
              <a:rPr lang="pl-PL" sz="2400" b="1" dirty="0" smtClean="0"/>
              <a:t>Riemanna </a:t>
            </a:r>
            <a:r>
              <a:rPr lang="pl-PL" sz="2400" dirty="0" smtClean="0"/>
              <a:t>z 1859 roku </a:t>
            </a:r>
          </a:p>
          <a:p>
            <a:endParaRPr lang="pl-PL" sz="2400" dirty="0" smtClean="0"/>
          </a:p>
          <a:p>
            <a:r>
              <a:rPr lang="pl-PL" sz="2400" dirty="0" smtClean="0"/>
              <a:t> -  ale  o tym opowiem Wam już </a:t>
            </a:r>
          </a:p>
          <a:p>
            <a:r>
              <a:rPr lang="pl-PL" sz="2400" dirty="0" smtClean="0"/>
              <a:t> przy innej okazji.</a:t>
            </a:r>
          </a:p>
          <a:p>
            <a:r>
              <a:rPr lang="pl-PL" sz="2400" dirty="0" smtClean="0"/>
              <a:t> </a:t>
            </a:r>
            <a:r>
              <a:rPr lang="pl-PL" sz="2400" b="1" dirty="0" smtClean="0"/>
              <a:t>   </a:t>
            </a:r>
          </a:p>
          <a:p>
            <a:r>
              <a:rPr lang="pl-PL" sz="2400" b="1" dirty="0" smtClean="0"/>
              <a:t>                                                         </a:t>
            </a:r>
            <a:r>
              <a:rPr lang="pl-PL" dirty="0" err="1" smtClean="0"/>
              <a:t>B.Riemann</a:t>
            </a:r>
            <a:endParaRPr lang="pl-PL" b="1" dirty="0" smtClean="0"/>
          </a:p>
          <a:p>
            <a:r>
              <a:rPr lang="pl-PL" sz="2400" b="1" dirty="0" smtClean="0"/>
              <a:t>                  </a:t>
            </a:r>
            <a:endParaRPr lang="pl-PL" sz="3200" b="1" dirty="0" smtClean="0">
              <a:solidFill>
                <a:srgbClr val="FF0000"/>
              </a:solidFill>
            </a:endParaRPr>
          </a:p>
          <a:p>
            <a:endParaRPr lang="pl-PL" sz="2400" b="1" dirty="0" smtClean="0"/>
          </a:p>
          <a:p>
            <a:endParaRPr lang="pl-PL" sz="2400" b="1" dirty="0"/>
          </a:p>
        </p:txBody>
      </p:sp>
      <p:pic>
        <p:nvPicPr>
          <p:cNvPr id="3" name="Obraz 2" descr="Rie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509120"/>
            <a:ext cx="1369467" cy="19288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4414" y="285749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Dziękuję za uwagę </a:t>
            </a:r>
            <a:endParaRPr lang="pl-PL" sz="4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28662" y="285728"/>
            <a:ext cx="742955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Twierdzenie Pitagorasa</a:t>
            </a:r>
          </a:p>
          <a:p>
            <a:endParaRPr lang="pl-PL" sz="2400" dirty="0" smtClean="0"/>
          </a:p>
          <a:p>
            <a:r>
              <a:rPr lang="pl-PL" sz="2400" dirty="0" smtClean="0"/>
              <a:t>                       </a:t>
            </a:r>
            <a:r>
              <a:rPr lang="pl-PL" sz="2400" b="1" dirty="0" smtClean="0"/>
              <a:t> </a:t>
            </a:r>
            <a:r>
              <a:rPr lang="pl-PL" sz="2400" dirty="0" smtClean="0"/>
              <a:t>a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+b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=c</a:t>
            </a:r>
            <a:r>
              <a:rPr lang="pl-PL" sz="2400" baseline="30000" dirty="0" smtClean="0"/>
              <a:t>2</a:t>
            </a:r>
          </a:p>
          <a:p>
            <a:r>
              <a:rPr lang="pl-PL" sz="4000" b="1" baseline="30000" dirty="0" smtClean="0"/>
              <a:t> </a:t>
            </a:r>
            <a:r>
              <a:rPr lang="pl-PL" sz="4000" b="1" dirty="0" smtClean="0"/>
              <a:t>    </a:t>
            </a:r>
            <a:r>
              <a:rPr lang="pl-PL" sz="2000" dirty="0" smtClean="0"/>
              <a:t>np. 3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+4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=5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5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+12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=13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21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+20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=29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 33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+56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=65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 39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+80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=89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 119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+44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=125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 …   </a:t>
            </a:r>
            <a:endParaRPr lang="pl-PL" dirty="0"/>
          </a:p>
          <a:p>
            <a:r>
              <a:rPr lang="pl-PL" sz="2000" b="1" dirty="0" smtClean="0"/>
              <a:t>Zadanie</a:t>
            </a:r>
          </a:p>
          <a:p>
            <a:r>
              <a:rPr lang="pl-PL" sz="2000" dirty="0" smtClean="0"/>
              <a:t>Znaleźć wszystkie takie  liczby całkowite   a, b i c.</a:t>
            </a:r>
          </a:p>
          <a:p>
            <a:endParaRPr lang="pl-PL" sz="2000" dirty="0"/>
          </a:p>
          <a:p>
            <a:r>
              <a:rPr lang="pl-PL" sz="2000" b="1" dirty="0" smtClean="0"/>
              <a:t>Odpowiedź </a:t>
            </a:r>
            <a:r>
              <a:rPr lang="pl-PL" sz="2000" dirty="0" smtClean="0"/>
              <a:t>znali już Babilończycy i Grecy. Jest </a:t>
            </a:r>
          </a:p>
          <a:p>
            <a:r>
              <a:rPr lang="pl-PL" sz="2000" dirty="0" smtClean="0"/>
              <a:t>nieskończenie wiele takich trójek Pitagorejskich: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       a=n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-m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b=2mn, c=n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+m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, dla </a:t>
            </a:r>
            <a:r>
              <a:rPr lang="pl-PL" sz="2000" dirty="0" err="1" smtClean="0"/>
              <a:t>n&gt;m</a:t>
            </a:r>
            <a:r>
              <a:rPr lang="pl-PL" sz="2000" dirty="0" smtClean="0"/>
              <a:t>.  </a:t>
            </a:r>
          </a:p>
          <a:p>
            <a:endParaRPr lang="pl-PL" sz="2000" dirty="0"/>
          </a:p>
          <a:p>
            <a:r>
              <a:rPr lang="pl-PL" sz="2000" b="1" dirty="0" smtClean="0"/>
              <a:t>Jak to zrobić ?</a:t>
            </a:r>
          </a:p>
          <a:p>
            <a:r>
              <a:rPr lang="pl-PL" sz="2000" b="1" dirty="0" smtClean="0"/>
              <a:t>                        (</a:t>
            </a:r>
            <a:r>
              <a:rPr lang="pl-PL" sz="2000" dirty="0" smtClean="0"/>
              <a:t>a/c)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 + (b/c)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 = 1</a:t>
            </a:r>
          </a:p>
          <a:p>
            <a:r>
              <a:rPr lang="pl-PL" sz="2000" dirty="0"/>
              <a:t> P</a:t>
            </a:r>
            <a:r>
              <a:rPr lang="pl-PL" sz="2000" dirty="0" smtClean="0"/>
              <a:t>odstawimy: 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          x= (a/c), y=(b/c) 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          x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+ y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 =1    </a:t>
            </a:r>
          </a:p>
          <a:p>
            <a:r>
              <a:rPr lang="pl-PL" sz="2000" dirty="0" smtClean="0"/>
              <a:t>                                                                   Pitagoras          </a:t>
            </a:r>
          </a:p>
          <a:p>
            <a:r>
              <a:rPr lang="pl-PL" dirty="0" smtClean="0"/>
              <a:t>  </a:t>
            </a: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714348" y="785794"/>
            <a:ext cx="914400" cy="914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714348" y="1714488"/>
            <a:ext cx="92869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5400000">
            <a:off x="250001" y="1250141"/>
            <a:ext cx="92869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357158" y="1071546"/>
            <a:ext cx="23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214414" y="100010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857224" y="17859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</a:t>
            </a:r>
          </a:p>
        </p:txBody>
      </p:sp>
      <p:pic>
        <p:nvPicPr>
          <p:cNvPr id="10" name="Obraz 9" descr="pitago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500570"/>
            <a:ext cx="1118434" cy="135732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1571604" y="928670"/>
            <a:ext cx="1571636" cy="16430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857620" y="357166"/>
            <a:ext cx="414340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L(t): </a:t>
            </a:r>
            <a:r>
              <a:rPr lang="pl-PL" sz="40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y=t</a:t>
            </a:r>
            <a:r>
              <a:rPr lang="pl-PL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(x+1</a:t>
            </a:r>
            <a:r>
              <a:rPr lang="pl-PL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785786" y="1714488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5400000" flipH="1" flipV="1">
            <a:off x="893737" y="1677975"/>
            <a:ext cx="29289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V="1">
            <a:off x="1071538" y="714356"/>
            <a:ext cx="2214578" cy="1285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857224" y="13572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(-1, 0)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2857488" y="85723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Q(</a:t>
            </a:r>
            <a:r>
              <a:rPr lang="pl-PL" dirty="0" err="1" smtClean="0"/>
              <a:t>x,y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3357554" y="4286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L(t)</a:t>
            </a:r>
            <a:endParaRPr lang="pl-PL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4643438" y="107154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y</a:t>
            </a:r>
            <a:r>
              <a:rPr lang="pl-PL" sz="4000" baseline="30000" dirty="0" smtClean="0"/>
              <a:t>2</a:t>
            </a:r>
            <a:r>
              <a:rPr lang="pl-PL" sz="4000" dirty="0" smtClean="0"/>
              <a:t>+x</a:t>
            </a:r>
            <a:r>
              <a:rPr lang="pl-PL" sz="4000" baseline="30000" dirty="0" smtClean="0"/>
              <a:t>2</a:t>
            </a:r>
            <a:r>
              <a:rPr lang="pl-PL" sz="4000" dirty="0" smtClean="0"/>
              <a:t>=1</a:t>
            </a:r>
            <a:endParaRPr lang="pl-PL" sz="40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3857620" y="221455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t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(x+1)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=1</a:t>
            </a:r>
            <a:endParaRPr lang="pl-PL" sz="2400" dirty="0"/>
          </a:p>
        </p:txBody>
      </p:sp>
      <p:sp>
        <p:nvSpPr>
          <p:cNvPr id="44" name="pole tekstowe 43"/>
          <p:cNvSpPr txBox="1"/>
          <p:nvPr/>
        </p:nvSpPr>
        <p:spPr>
          <a:xfrm flipH="1">
            <a:off x="3643306" y="278605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t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(x+1)(</a:t>
            </a:r>
            <a:r>
              <a:rPr lang="pl-PL" sz="2400" dirty="0" err="1" smtClean="0"/>
              <a:t>x+1</a:t>
            </a:r>
            <a:r>
              <a:rPr lang="pl-PL" sz="2400" baseline="30000" dirty="0" smtClean="0"/>
              <a:t>)=</a:t>
            </a:r>
            <a:r>
              <a:rPr lang="pl-PL" sz="2400" dirty="0" smtClean="0"/>
              <a:t>1-x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=(1-x)(1+x)</a:t>
            </a:r>
            <a:endParaRPr lang="pl-PL" sz="2400" dirty="0"/>
          </a:p>
        </p:txBody>
      </p:sp>
      <p:sp>
        <p:nvSpPr>
          <p:cNvPr id="45" name="Prostokąt 44"/>
          <p:cNvSpPr/>
          <p:nvPr/>
        </p:nvSpPr>
        <p:spPr>
          <a:xfrm>
            <a:off x="4357686" y="335756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t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(x+1)=(1-x)</a:t>
            </a:r>
            <a:endParaRPr lang="pl-PL" sz="2400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357158" y="3714752"/>
            <a:ext cx="309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pl-PL" sz="2400" dirty="0"/>
              <a:t>x</a:t>
            </a:r>
            <a:r>
              <a:rPr lang="pl-PL" sz="2400" dirty="0" smtClean="0"/>
              <a:t>=(1-t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)</a:t>
            </a:r>
            <a:r>
              <a:rPr lang="pl-PL" sz="2400" dirty="0">
                <a:sym typeface="Wingdings" pitchFamily="2" charset="2"/>
              </a:rPr>
              <a:t>/</a:t>
            </a:r>
            <a:r>
              <a:rPr lang="pl-PL" sz="2400" dirty="0" smtClean="0"/>
              <a:t>(1+t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)</a:t>
            </a:r>
            <a:endParaRPr lang="pl-PL" sz="2400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1285852" y="4214818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y=t</a:t>
            </a:r>
            <a:r>
              <a:rPr lang="pl-PL" sz="2400" dirty="0" smtClean="0"/>
              <a:t>(x+1)=2t</a:t>
            </a:r>
            <a:r>
              <a:rPr lang="pl-PL" sz="2400" dirty="0">
                <a:sym typeface="Wingdings" pitchFamily="2" charset="2"/>
              </a:rPr>
              <a:t>/</a:t>
            </a:r>
            <a:r>
              <a:rPr lang="pl-PL" sz="2400" dirty="0" smtClean="0">
                <a:sym typeface="Wingdings" pitchFamily="2" charset="2"/>
              </a:rPr>
              <a:t>(1+t</a:t>
            </a:r>
            <a:r>
              <a:rPr lang="pl-PL" sz="2400" baseline="30000" dirty="0" smtClean="0">
                <a:sym typeface="Wingdings" pitchFamily="2" charset="2"/>
              </a:rPr>
              <a:t>2</a:t>
            </a:r>
            <a:r>
              <a:rPr lang="pl-PL" sz="2400" dirty="0" smtClean="0">
                <a:sym typeface="Wingdings" pitchFamily="2" charset="2"/>
              </a:rPr>
              <a:t>)</a:t>
            </a:r>
            <a:endParaRPr lang="pl-PL" sz="2400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1142976" y="507207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Podstawiamy</a:t>
            </a:r>
            <a:r>
              <a:rPr lang="pl-PL" sz="2400" dirty="0" smtClean="0"/>
              <a:t>:   </a:t>
            </a:r>
            <a:r>
              <a:rPr lang="pl-PL" sz="2400" dirty="0" err="1" smtClean="0"/>
              <a:t>t=m</a:t>
            </a:r>
            <a:r>
              <a:rPr lang="pl-PL" sz="2400" dirty="0" smtClean="0"/>
              <a:t>/n oraz </a:t>
            </a:r>
            <a:r>
              <a:rPr lang="pl-PL" sz="2400" dirty="0" err="1" smtClean="0"/>
              <a:t>x=a</a:t>
            </a:r>
            <a:r>
              <a:rPr lang="pl-PL" sz="2400" dirty="0" smtClean="0"/>
              <a:t>/c, </a:t>
            </a:r>
            <a:r>
              <a:rPr lang="pl-PL" sz="2400" dirty="0" err="1" smtClean="0"/>
              <a:t>y=b</a:t>
            </a:r>
            <a:r>
              <a:rPr lang="pl-PL" sz="2400" dirty="0" smtClean="0"/>
              <a:t>/c.</a:t>
            </a:r>
          </a:p>
          <a:p>
            <a:r>
              <a:rPr lang="pl-PL" sz="2400" b="1" dirty="0" smtClean="0"/>
              <a:t>Otrzymujemy</a:t>
            </a:r>
            <a:r>
              <a:rPr lang="pl-PL" sz="2400" dirty="0" smtClean="0"/>
              <a:t>:  </a:t>
            </a:r>
          </a:p>
          <a:p>
            <a:r>
              <a:rPr lang="pl-PL" sz="2400" dirty="0" smtClean="0"/>
              <a:t>                        a=n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-m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, </a:t>
            </a:r>
            <a:r>
              <a:rPr lang="pl-PL" sz="2400" dirty="0" smtClean="0"/>
              <a:t>b=2mn,  </a:t>
            </a:r>
            <a:r>
              <a:rPr lang="pl-PL" sz="2400" dirty="0" smtClean="0"/>
              <a:t>c=n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+m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3071802" y="171448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</a:t>
            </a:r>
            <a:endParaRPr lang="pl-PL" dirty="0"/>
          </a:p>
        </p:txBody>
      </p:sp>
      <p:cxnSp>
        <p:nvCxnSpPr>
          <p:cNvPr id="52" name="Łącznik prosty 51"/>
          <p:cNvCxnSpPr/>
          <p:nvPr/>
        </p:nvCxnSpPr>
        <p:spPr>
          <a:xfrm rot="5400000" flipH="1" flipV="1">
            <a:off x="2393141" y="139301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 rot="5400000" flipH="1" flipV="1">
            <a:off x="2214546" y="1214422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/>
          <p:cNvSpPr txBox="1"/>
          <p:nvPr/>
        </p:nvSpPr>
        <p:spPr>
          <a:xfrm>
            <a:off x="2500298" y="16430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x</a:t>
            </a:r>
            <a:endParaRPr lang="pl-PL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2714612" y="128586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y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3108" y="357166"/>
            <a:ext cx="43476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Dowód Twierdzenia Pitagorasa</a:t>
            </a:r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786050" y="1285860"/>
            <a:ext cx="3000396" cy="30003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4"/>
          <p:cNvCxnSpPr/>
          <p:nvPr/>
        </p:nvCxnSpPr>
        <p:spPr>
          <a:xfrm>
            <a:off x="3571868" y="1285860"/>
            <a:ext cx="2214578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rot="5400000">
            <a:off x="4321967" y="2821777"/>
            <a:ext cx="2071702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rot="5400000">
            <a:off x="2143108" y="1928802"/>
            <a:ext cx="2143140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2786050" y="3429000"/>
            <a:ext cx="2143140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/>
          <p:cNvSpPr txBox="1"/>
          <p:nvPr/>
        </p:nvSpPr>
        <p:spPr>
          <a:xfrm>
            <a:off x="2428860" y="22859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3071802" y="92867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3214678" y="22859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</a:t>
            </a:r>
            <a:endParaRPr lang="pl-PL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2428860" y="37861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1979712" y="471488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Suma pól: </a:t>
            </a:r>
            <a:r>
              <a:rPr lang="pl-PL" dirty="0" smtClean="0"/>
              <a:t>(</a:t>
            </a:r>
            <a:r>
              <a:rPr lang="pl-PL" sz="2400" dirty="0" err="1" smtClean="0"/>
              <a:t>a+b</a:t>
            </a:r>
            <a:r>
              <a:rPr lang="pl-PL" sz="2400" dirty="0" smtClean="0"/>
              <a:t>)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=c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+4(1/2</a:t>
            </a:r>
            <a:r>
              <a:rPr lang="pl-PL" sz="2400" dirty="0" smtClean="0"/>
              <a:t>)(ab</a:t>
            </a:r>
            <a:r>
              <a:rPr lang="pl-PL" sz="2400" dirty="0" smtClean="0"/>
              <a:t>)</a:t>
            </a:r>
          </a:p>
          <a:p>
            <a:r>
              <a:rPr lang="pl-PL" sz="2400" dirty="0" smtClean="0"/>
              <a:t>                 </a:t>
            </a:r>
            <a:r>
              <a:rPr lang="pl-PL" sz="2400" dirty="0" smtClean="0"/>
              <a:t>a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+2ab+b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=c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+2ab</a:t>
            </a:r>
            <a:endParaRPr lang="pl-PL" sz="2400" dirty="0" smtClean="0"/>
          </a:p>
          <a:p>
            <a:r>
              <a:rPr lang="pl-PL" sz="2400" b="1" dirty="0"/>
              <a:t>P</a:t>
            </a:r>
            <a:r>
              <a:rPr lang="pl-PL" sz="2400" b="1" dirty="0" smtClean="0"/>
              <a:t>o </a:t>
            </a:r>
            <a:r>
              <a:rPr lang="pl-PL" sz="2400" b="1" dirty="0" smtClean="0"/>
              <a:t>uproszczeniu:        </a:t>
            </a:r>
          </a:p>
          <a:p>
            <a:r>
              <a:rPr lang="pl-PL" sz="2400" b="1" dirty="0" smtClean="0"/>
              <a:t> </a:t>
            </a:r>
            <a:r>
              <a:rPr lang="pl-PL" sz="2400" b="1" dirty="0" smtClean="0"/>
              <a:t>                </a:t>
            </a:r>
            <a:r>
              <a:rPr lang="pl-PL" sz="2400" dirty="0" smtClean="0"/>
              <a:t>a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+b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=c</a:t>
            </a:r>
            <a:r>
              <a:rPr lang="pl-PL" sz="2400" baseline="30000" dirty="0" smtClean="0"/>
              <a:t>2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5786" y="357166"/>
            <a:ext cx="708559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Pytanie</a:t>
            </a:r>
            <a:r>
              <a:rPr lang="pl-PL" sz="2400" dirty="0" smtClean="0"/>
              <a:t>:</a:t>
            </a:r>
          </a:p>
          <a:p>
            <a:r>
              <a:rPr lang="pl-PL" sz="2400" dirty="0" smtClean="0"/>
              <a:t>Czy istnieją liczby całkowite a, b, c takie, że </a:t>
            </a:r>
            <a:endParaRPr lang="pl-PL" sz="2400" dirty="0"/>
          </a:p>
          <a:p>
            <a:r>
              <a:rPr lang="pl-PL" sz="2400" dirty="0" smtClean="0"/>
              <a:t>                         a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 + b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 = c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 </a:t>
            </a:r>
          </a:p>
          <a:p>
            <a:endParaRPr lang="pl-PL" sz="2400" dirty="0"/>
          </a:p>
          <a:p>
            <a:r>
              <a:rPr lang="pl-PL" sz="2400" dirty="0" smtClean="0"/>
              <a:t>Oczywiście  1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 + 0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 = 1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, ale czy są jeszcze inne ? </a:t>
            </a:r>
            <a:endParaRPr lang="pl-PL" sz="2400" dirty="0"/>
          </a:p>
          <a:p>
            <a:r>
              <a:rPr lang="pl-PL" sz="2400" dirty="0" smtClean="0"/>
              <a:t>To samo pytanie dla a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+b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=c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, a</a:t>
            </a:r>
            <a:r>
              <a:rPr lang="pl-PL" sz="2400" baseline="30000" dirty="0" smtClean="0"/>
              <a:t>5</a:t>
            </a:r>
            <a:r>
              <a:rPr lang="pl-PL" sz="2400" dirty="0" smtClean="0"/>
              <a:t>+b</a:t>
            </a:r>
            <a:r>
              <a:rPr lang="pl-PL" sz="2400" baseline="30000" dirty="0" smtClean="0"/>
              <a:t>5</a:t>
            </a:r>
            <a:r>
              <a:rPr lang="pl-PL" sz="2400" dirty="0" smtClean="0"/>
              <a:t>=c</a:t>
            </a:r>
            <a:r>
              <a:rPr lang="pl-PL" sz="2400" baseline="30000" dirty="0" smtClean="0"/>
              <a:t>5</a:t>
            </a:r>
            <a:r>
              <a:rPr lang="pl-PL" sz="2400" dirty="0" smtClean="0"/>
              <a:t> … 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Ogólniej</a:t>
            </a:r>
            <a:r>
              <a:rPr lang="pl-PL" sz="2400" dirty="0" smtClean="0"/>
              <a:t>:</a:t>
            </a:r>
          </a:p>
          <a:p>
            <a:r>
              <a:rPr lang="pl-PL" sz="2400" dirty="0" smtClean="0"/>
              <a:t>Czy istnieją liczby całkowite a, b, c </a:t>
            </a:r>
          </a:p>
          <a:p>
            <a:r>
              <a:rPr lang="pl-PL" sz="2400" dirty="0" smtClean="0"/>
              <a:t>takie, że  </a:t>
            </a:r>
            <a:r>
              <a:rPr lang="pl-PL" sz="2400" dirty="0" err="1" smtClean="0"/>
              <a:t>a</a:t>
            </a:r>
            <a:r>
              <a:rPr lang="pl-PL" sz="2400" baseline="30000" dirty="0" err="1" smtClean="0"/>
              <a:t>n</a:t>
            </a:r>
            <a:r>
              <a:rPr lang="pl-PL" sz="2400" dirty="0" err="1" smtClean="0"/>
              <a:t>+b</a:t>
            </a:r>
            <a:r>
              <a:rPr lang="pl-PL" sz="2400" baseline="30000" dirty="0" err="1" smtClean="0"/>
              <a:t>n</a:t>
            </a:r>
            <a:r>
              <a:rPr lang="pl-PL" sz="2400" dirty="0" smtClean="0"/>
              <a:t> = </a:t>
            </a:r>
            <a:r>
              <a:rPr lang="pl-PL" sz="2400" dirty="0" err="1" smtClean="0"/>
              <a:t>c</a:t>
            </a:r>
            <a:r>
              <a:rPr lang="pl-PL" sz="2400" baseline="30000" dirty="0" err="1" smtClean="0"/>
              <a:t>n</a:t>
            </a:r>
            <a:r>
              <a:rPr lang="pl-PL" sz="2400" dirty="0" smtClean="0"/>
              <a:t> gdzie n jest ustaloną </a:t>
            </a:r>
          </a:p>
          <a:p>
            <a:r>
              <a:rPr lang="pl-PL" sz="2400" dirty="0" smtClean="0"/>
              <a:t>liczbą naturalną    ?                                    </a:t>
            </a:r>
            <a:r>
              <a:rPr lang="pl-PL" dirty="0" smtClean="0"/>
              <a:t>Fermat</a:t>
            </a:r>
          </a:p>
          <a:p>
            <a:endParaRPr lang="pl-PL" sz="2400" dirty="0"/>
          </a:p>
          <a:p>
            <a:r>
              <a:rPr lang="pl-PL" sz="2400" b="1" dirty="0" smtClean="0"/>
              <a:t>Pierre de Fermat</a:t>
            </a:r>
            <a:r>
              <a:rPr lang="pl-PL" sz="2400" b="1" dirty="0"/>
              <a:t> </a:t>
            </a:r>
            <a:r>
              <a:rPr lang="pl-PL" sz="2400" dirty="0" smtClean="0"/>
              <a:t>(genialny matematyk hobbysta)</a:t>
            </a:r>
          </a:p>
          <a:p>
            <a:r>
              <a:rPr lang="pl-PL" sz="2400" dirty="0" smtClean="0"/>
              <a:t>Jeśli a, b, c są całkowite i a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+b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=c</a:t>
            </a:r>
            <a:r>
              <a:rPr lang="pl-PL" sz="2400" baseline="30000" dirty="0" smtClean="0"/>
              <a:t>3</a:t>
            </a:r>
            <a:r>
              <a:rPr lang="pl-PL" sz="2400" dirty="0" smtClean="0"/>
              <a:t>, to abc=0. </a:t>
            </a:r>
          </a:p>
          <a:p>
            <a:r>
              <a:rPr lang="pl-PL" sz="2400" dirty="0" smtClean="0"/>
              <a:t>Jeśli a, b, c są całkowite i a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+b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=c</a:t>
            </a:r>
            <a:r>
              <a:rPr lang="pl-PL" sz="2400" baseline="30000" dirty="0" smtClean="0"/>
              <a:t>4</a:t>
            </a:r>
            <a:r>
              <a:rPr lang="pl-PL" sz="2400" dirty="0" smtClean="0"/>
              <a:t>, to abc=0. </a:t>
            </a:r>
          </a:p>
          <a:p>
            <a:endParaRPr lang="pl-PL" sz="2400" dirty="0"/>
          </a:p>
        </p:txBody>
      </p:sp>
      <p:pic>
        <p:nvPicPr>
          <p:cNvPr id="3" name="Obraz 2" descr="ferm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643182"/>
            <a:ext cx="1071570" cy="14335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14290"/>
            <a:ext cx="764386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Wielkie Twierdzenie Fermata</a:t>
            </a:r>
          </a:p>
          <a:p>
            <a:r>
              <a:rPr lang="pl-PL" sz="2400" dirty="0" smtClean="0"/>
              <a:t>(</a:t>
            </a:r>
            <a:r>
              <a:rPr lang="pl-PL" dirty="0" smtClean="0"/>
              <a:t>1653 rok - krótka notatka na marginesie </a:t>
            </a:r>
          </a:p>
          <a:p>
            <a:r>
              <a:rPr lang="pl-PL" dirty="0" smtClean="0"/>
              <a:t>„Arytmetyki” </a:t>
            </a:r>
            <a:r>
              <a:rPr lang="pl-PL" dirty="0" err="1" smtClean="0"/>
              <a:t>Diofantesa</a:t>
            </a:r>
            <a:r>
              <a:rPr lang="pl-PL" dirty="0" smtClean="0"/>
              <a:t> )</a:t>
            </a:r>
            <a:endParaRPr lang="pl-PL" b="1" dirty="0"/>
          </a:p>
          <a:p>
            <a:r>
              <a:rPr lang="pl-PL" sz="2400" b="1" dirty="0" smtClean="0"/>
              <a:t>Jeśli a, b, c całkowite oraz  </a:t>
            </a:r>
            <a:r>
              <a:rPr lang="pl-PL" sz="2400" b="1" dirty="0" err="1" smtClean="0"/>
              <a:t>a</a:t>
            </a:r>
            <a:r>
              <a:rPr lang="pl-PL" sz="2400" b="1" baseline="30000" dirty="0" err="1" smtClean="0"/>
              <a:t>n</a:t>
            </a:r>
            <a:r>
              <a:rPr lang="pl-PL" sz="2400" b="1" dirty="0" err="1" smtClean="0"/>
              <a:t>+b</a:t>
            </a:r>
            <a:r>
              <a:rPr lang="pl-PL" sz="2400" b="1" baseline="30000" dirty="0" err="1" smtClean="0"/>
              <a:t>n</a:t>
            </a:r>
            <a:r>
              <a:rPr lang="pl-PL" sz="2400" b="1" dirty="0" smtClean="0"/>
              <a:t> = </a:t>
            </a:r>
            <a:r>
              <a:rPr lang="pl-PL" sz="2400" b="1" dirty="0" err="1" smtClean="0"/>
              <a:t>c</a:t>
            </a:r>
            <a:r>
              <a:rPr lang="pl-PL" sz="2400" b="1" baseline="30000" dirty="0" err="1" smtClean="0"/>
              <a:t>n</a:t>
            </a:r>
            <a:r>
              <a:rPr lang="pl-PL" sz="2400" b="1" dirty="0" smtClean="0"/>
              <a:t>, </a:t>
            </a:r>
          </a:p>
          <a:p>
            <a:r>
              <a:rPr lang="pl-PL" sz="2400" b="1" dirty="0" smtClean="0"/>
              <a:t>to </a:t>
            </a:r>
            <a:r>
              <a:rPr lang="pl-PL" sz="2400" b="1" dirty="0" err="1" smtClean="0"/>
              <a:t>abc</a:t>
            </a:r>
            <a:r>
              <a:rPr lang="pl-PL" sz="2400" b="1" dirty="0" smtClean="0"/>
              <a:t> =0. </a:t>
            </a:r>
          </a:p>
          <a:p>
            <a:endParaRPr lang="pl-PL" sz="2400" b="1" dirty="0" smtClean="0"/>
          </a:p>
          <a:p>
            <a:r>
              <a:rPr lang="pl-PL" sz="2400" dirty="0" smtClean="0"/>
              <a:t>Przez około 340 lat matematycy nie potrafili dowieść tego twierdzenia. W poszukiwaniu dowodu WTF powstała duża część współczesnej matematyki:  algebra, algebraiczna teoria liczb, teoria grup. </a:t>
            </a:r>
          </a:p>
          <a:p>
            <a:endParaRPr lang="pl-PL" sz="2400" dirty="0"/>
          </a:p>
          <a:p>
            <a:r>
              <a:rPr lang="pl-PL" sz="2400" dirty="0" smtClean="0"/>
              <a:t>23 czerwca 1993 – konferencja naukowa w Cambridge </a:t>
            </a:r>
          </a:p>
          <a:p>
            <a:r>
              <a:rPr lang="pl-PL" sz="2400" b="1" dirty="0" smtClean="0"/>
              <a:t>19 września 1994</a:t>
            </a:r>
            <a:r>
              <a:rPr lang="pl-PL" sz="2400" dirty="0" smtClean="0"/>
              <a:t> – Princeton w USA, </a:t>
            </a:r>
          </a:p>
          <a:p>
            <a:r>
              <a:rPr lang="pl-PL" sz="2400" b="1" dirty="0" smtClean="0"/>
              <a:t>Andrew </a:t>
            </a:r>
            <a:r>
              <a:rPr lang="pl-PL" sz="2400" b="1" dirty="0" err="1" smtClean="0"/>
              <a:t>Wiles</a:t>
            </a:r>
            <a:r>
              <a:rPr lang="pl-PL" sz="2400" b="1" dirty="0" smtClean="0"/>
              <a:t> </a:t>
            </a:r>
            <a:r>
              <a:rPr lang="pl-PL" sz="2400" dirty="0" smtClean="0"/>
              <a:t>po siedmiu latach pracy </a:t>
            </a:r>
          </a:p>
          <a:p>
            <a:r>
              <a:rPr lang="pl-PL" sz="2400" dirty="0" smtClean="0"/>
              <a:t>(w odosobnieniu) podał poprawny dowód </a:t>
            </a:r>
          </a:p>
          <a:p>
            <a:r>
              <a:rPr lang="pl-PL" sz="2400" dirty="0" smtClean="0"/>
              <a:t>Wielkiego Twierdzenia Fermata. Dowód </a:t>
            </a:r>
          </a:p>
          <a:p>
            <a:r>
              <a:rPr lang="pl-PL" sz="2400" dirty="0" err="1" smtClean="0"/>
              <a:t>Wilesa</a:t>
            </a:r>
            <a:r>
              <a:rPr lang="pl-PL" sz="2400" dirty="0" smtClean="0"/>
              <a:t> opublikowano w </a:t>
            </a:r>
            <a:r>
              <a:rPr lang="pl-PL" sz="2400" b="1" dirty="0" err="1" smtClean="0"/>
              <a:t>Annals</a:t>
            </a:r>
            <a:r>
              <a:rPr lang="pl-PL" sz="2400" b="1" dirty="0" smtClean="0"/>
              <a:t> of </a:t>
            </a:r>
            <a:r>
              <a:rPr lang="pl-PL" sz="2400" b="1" dirty="0" err="1" smtClean="0"/>
              <a:t>Mathematics</a:t>
            </a:r>
            <a:r>
              <a:rPr lang="pl-PL" sz="2400" b="1" dirty="0" smtClean="0"/>
              <a:t>. </a:t>
            </a:r>
            <a:endParaRPr lang="pl-PL" sz="2400" dirty="0" smtClean="0"/>
          </a:p>
          <a:p>
            <a:endParaRPr lang="pl-PL" b="1" dirty="0"/>
          </a:p>
          <a:p>
            <a:endParaRPr lang="pl-PL" b="1" dirty="0"/>
          </a:p>
        </p:txBody>
      </p:sp>
      <p:pic>
        <p:nvPicPr>
          <p:cNvPr id="3" name="Obraz 2" descr="wi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572008"/>
            <a:ext cx="1428760" cy="1310050"/>
          </a:xfrm>
          <a:prstGeom prst="rect">
            <a:avLst/>
          </a:prstGeom>
        </p:spPr>
      </p:pic>
      <p:pic>
        <p:nvPicPr>
          <p:cNvPr id="4" name="Obraz 3" descr="diopha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85728"/>
            <a:ext cx="1428750" cy="19288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742955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0"/>
            <a:ext cx="742955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Nagrody w matematyce:  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   NIE MA </a:t>
            </a:r>
            <a:r>
              <a:rPr lang="pl-PL" sz="2400" dirty="0" smtClean="0"/>
              <a:t>nagrody Nobla z matematyki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</a:t>
            </a:r>
            <a:r>
              <a:rPr lang="pl-PL" sz="2400" b="1" dirty="0" smtClean="0"/>
              <a:t>medal im. Fieldsa – </a:t>
            </a:r>
            <a:r>
              <a:rPr lang="pl-PL" sz="2400" dirty="0" smtClean="0"/>
              <a:t>nadawany co cztery</a:t>
            </a:r>
          </a:p>
          <a:p>
            <a:r>
              <a:rPr lang="pl-PL" sz="2400" dirty="0" smtClean="0"/>
              <a:t>             lata podczas Kongresu Matematyków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     za wybitne wyniki matematyczne 2-4 </a:t>
            </a:r>
          </a:p>
          <a:p>
            <a:r>
              <a:rPr lang="pl-PL" sz="2400" dirty="0" smtClean="0"/>
              <a:t>             osobom w wieku &lt; 40 lat.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</a:t>
            </a:r>
            <a:r>
              <a:rPr lang="pl-PL" sz="2400" b="1" dirty="0" smtClean="0"/>
              <a:t>nagrody Instytutu </a:t>
            </a:r>
            <a:r>
              <a:rPr lang="pl-PL" sz="2400" b="1" dirty="0" err="1" smtClean="0"/>
              <a:t>Clay’a</a:t>
            </a:r>
            <a:r>
              <a:rPr lang="pl-PL" sz="2400" b="1" dirty="0" smtClean="0"/>
              <a:t> </a:t>
            </a:r>
            <a:r>
              <a:rPr lang="pl-PL" sz="2400" dirty="0" smtClean="0"/>
              <a:t>w Nowym Jorku -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     1 000 </a:t>
            </a:r>
            <a:r>
              <a:rPr lang="pl-PL" sz="2400" dirty="0" err="1" smtClean="0"/>
              <a:t>000</a:t>
            </a:r>
            <a:r>
              <a:rPr lang="pl-PL" sz="2400" dirty="0" smtClean="0"/>
              <a:t> $ za rozwiązanie jednego z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     </a:t>
            </a:r>
            <a:r>
              <a:rPr lang="pl-PL" sz="2400" b="1" dirty="0" smtClean="0"/>
              <a:t>siedmiu problemów milenijnych</a:t>
            </a:r>
            <a:r>
              <a:rPr lang="pl-PL" sz="2400" dirty="0" smtClean="0"/>
              <a:t>. Pierwszy 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     z problemów tzw. hipoteza </a:t>
            </a:r>
            <a:r>
              <a:rPr lang="pl-PL" sz="2400" dirty="0" err="1" smtClean="0"/>
              <a:t>Poincare’ego</a:t>
            </a:r>
            <a:r>
              <a:rPr lang="pl-PL" sz="2400" dirty="0" smtClean="0"/>
              <a:t> 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     został już rozwiązany w 2002 roku przez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     Rosjanina </a:t>
            </a:r>
            <a:r>
              <a:rPr lang="pl-PL" sz="2400" b="1" dirty="0" err="1" smtClean="0"/>
              <a:t>Perelmana</a:t>
            </a:r>
            <a:r>
              <a:rPr lang="pl-PL" sz="2400" dirty="0" smtClean="0"/>
              <a:t>, który odmówił</a:t>
            </a:r>
          </a:p>
          <a:p>
            <a:r>
              <a:rPr lang="pl-PL" sz="2400" dirty="0" smtClean="0"/>
              <a:t>             odebrania miliona dolarów </a:t>
            </a:r>
            <a:r>
              <a:rPr lang="pl-PL" sz="2400" dirty="0" err="1" smtClean="0"/>
              <a:t>Clay’a</a:t>
            </a:r>
            <a:r>
              <a:rPr lang="pl-PL" sz="2400" dirty="0" smtClean="0"/>
              <a:t> i medalu</a:t>
            </a:r>
          </a:p>
          <a:p>
            <a:r>
              <a:rPr lang="pl-PL" sz="2400" dirty="0"/>
              <a:t> </a:t>
            </a:r>
            <a:r>
              <a:rPr lang="pl-PL" sz="2400" dirty="0" smtClean="0"/>
              <a:t>            Fieldsa. </a:t>
            </a:r>
          </a:p>
          <a:p>
            <a:r>
              <a:rPr lang="pl-PL" sz="2400" dirty="0" err="1" smtClean="0"/>
              <a:t>Wiles</a:t>
            </a:r>
            <a:r>
              <a:rPr lang="pl-PL" sz="2400" dirty="0" smtClean="0"/>
              <a:t> otrzymał szereg innych ważnych nagród, np. nagrodę </a:t>
            </a:r>
            <a:r>
              <a:rPr lang="pl-PL" sz="2400" dirty="0" err="1" smtClean="0"/>
              <a:t>Wiefericha</a:t>
            </a:r>
            <a:r>
              <a:rPr lang="pl-PL" sz="2400" dirty="0" smtClean="0"/>
              <a:t> i nagrodę fundacji Wolfa (10</a:t>
            </a:r>
            <a:r>
              <a:rPr lang="pl-PL" sz="2400" baseline="30000" dirty="0" smtClean="0"/>
              <a:t>6</a:t>
            </a:r>
            <a:r>
              <a:rPr lang="pl-PL" sz="2400" dirty="0" smtClean="0"/>
              <a:t>$).</a:t>
            </a:r>
          </a:p>
          <a:p>
            <a:endParaRPr lang="pl-PL" sz="2400" b="1" dirty="0"/>
          </a:p>
          <a:p>
            <a:endParaRPr lang="pl-PL" sz="24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MillionDollarBill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071810"/>
            <a:ext cx="7162571" cy="3431029"/>
          </a:xfrm>
          <a:prstGeom prst="rect">
            <a:avLst/>
          </a:prstGeom>
        </p:spPr>
      </p:pic>
      <p:pic>
        <p:nvPicPr>
          <p:cNvPr id="3" name="Obraz 2" descr="grigoryperelman_narrowweb__300x335,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5096" y="428604"/>
            <a:ext cx="1736903" cy="193954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928926" y="2428868"/>
            <a:ext cx="13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G.Perelman</a:t>
            </a:r>
            <a:endParaRPr lang="pl-PL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714348" y="2857496"/>
            <a:ext cx="7143800" cy="34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500034" y="2714620"/>
            <a:ext cx="7143800" cy="300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831</TotalTime>
  <Words>1168</Words>
  <Application>Microsoft Office PowerPoint</Application>
  <PresentationFormat>Pokaz na ekranie (4:3)</PresentationFormat>
  <Paragraphs>224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Bogaty</vt:lpstr>
      <vt:lpstr>O liczbach, trójkątach, równaniach i szyfrach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liczbach, trójkątach, równaniach i szyfrach</dc:title>
  <dc:creator>Acer</dc:creator>
  <cp:lastModifiedBy>Acer</cp:lastModifiedBy>
  <cp:revision>161</cp:revision>
  <dcterms:created xsi:type="dcterms:W3CDTF">2008-03-02T12:33:29Z</dcterms:created>
  <dcterms:modified xsi:type="dcterms:W3CDTF">2011-03-26T13:27:42Z</dcterms:modified>
</cp:coreProperties>
</file>